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286" r:id="rId4"/>
    <p:sldId id="260" r:id="rId5"/>
    <p:sldId id="259" r:id="rId6"/>
    <p:sldId id="288" r:id="rId7"/>
    <p:sldId id="261" r:id="rId8"/>
    <p:sldId id="281" r:id="rId9"/>
    <p:sldId id="263" r:id="rId10"/>
    <p:sldId id="267" r:id="rId11"/>
    <p:sldId id="278" r:id="rId12"/>
    <p:sldId id="289" r:id="rId13"/>
    <p:sldId id="287" r:id="rId14"/>
  </p:sldIdLst>
  <p:sldSz cx="9144000" cy="5143500" type="screen16x9"/>
  <p:notesSz cx="6858000" cy="9144000"/>
  <p:embeddedFontLst>
    <p:embeddedFont>
      <p:font typeface="Montserrat ExtraBold" charset="0"/>
      <p:bold r:id="rId16"/>
      <p:boldItalic r:id="rId17"/>
    </p:embeddedFont>
    <p:embeddedFont>
      <p:font typeface="Montserrat" charset="0"/>
      <p:regular r:id="rId18"/>
      <p:bold r:id="rId19"/>
      <p:italic r:id="rId20"/>
      <p:boldItalic r:id="rId21"/>
    </p:embeddedFont>
    <p:embeddedFont>
      <p:font typeface="Montserrat ExtraLight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A601252-A859-479E-9C17-9726351E8ABD}">
  <a:tblStyle styleId="{BA601252-A859-479E-9C17-9726351E8A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82888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5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05000" y="742950"/>
            <a:ext cx="4792200" cy="23211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/>
              <a:t>Statie de masurare a calitatii aerului si a parametrilor ambientali</a:t>
            </a:r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895600" y="4488443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SCSS 2025</a:t>
            </a:r>
            <a:endParaRPr sz="22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71800" y="2952750"/>
            <a:ext cx="2590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Subtitlu 2">
            <a:extLst>
              <a:ext uri="{FF2B5EF4-FFF2-40B4-BE49-F238E27FC236}">
                <a16:creationId xmlns="" xmlns:lc="http://schemas.openxmlformats.org/drawingml/2006/lockedCanvas" xmlns:a16="http://schemas.microsoft.com/office/drawing/2014/main" id="{6E404C68-F2D9-8A39-2289-A41E31C21C39}"/>
              </a:ext>
            </a:extLst>
          </p:cNvPr>
          <p:cNvSpPr>
            <a:spLocks noGrp="1"/>
          </p:cNvSpPr>
          <p:nvPr/>
        </p:nvSpPr>
        <p:spPr>
          <a:xfrm>
            <a:off x="6219180" y="3652873"/>
            <a:ext cx="2336259" cy="137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>
              <a:solidFill>
                <a:schemeClr val="bg1"/>
              </a:solidFill>
            </a:endParaRPr>
          </a:p>
          <a:p>
            <a:pPr algn="r"/>
            <a:endParaRPr lang="en-US" sz="1200">
              <a:solidFill>
                <a:schemeClr val="bg1"/>
              </a:solidFill>
            </a:endParaRPr>
          </a:p>
          <a:p>
            <a:pPr algn="r"/>
            <a:r>
              <a:rPr lang="en-US" sz="1050">
                <a:solidFill>
                  <a:schemeClr val="bg1"/>
                </a:solidFill>
              </a:rPr>
              <a:t>Prof. indrumator Claudiu Tufan</a:t>
            </a:r>
          </a:p>
          <a:p>
            <a:pPr algn="r"/>
            <a:r>
              <a:rPr lang="en-US" sz="1050">
                <a:solidFill>
                  <a:schemeClr val="bg1"/>
                </a:solidFill>
              </a:rPr>
              <a:t>Student Coca Alin Petru</a:t>
            </a:r>
            <a:endParaRPr lang="ro-RO" sz="105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01089"/>
            <a:ext cx="3048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304800" y="361950"/>
            <a:ext cx="6553200" cy="517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mtClean="0">
                <a:latin typeface="Times New Roman" pitchFamily="18" charset="0"/>
                <a:cs typeface="Times New Roman" pitchFamily="18" charset="0"/>
              </a:rPr>
              <a:t>Interfata si functionare terminal de receptie</a:t>
            </a:r>
            <a:endParaRPr sz="18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9" t="4488" b="26065"/>
          <a:stretch/>
        </p:blipFill>
        <p:spPr>
          <a:xfrm rot="10800000">
            <a:off x="152400" y="1354559"/>
            <a:ext cx="4114800" cy="2609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2824" r="6591" b="24461"/>
          <a:stretch/>
        </p:blipFill>
        <p:spPr>
          <a:xfrm rot="10800000">
            <a:off x="4368609" y="1200150"/>
            <a:ext cx="4495800" cy="30609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9" t="14908" r="18526"/>
          <a:stretch/>
        </p:blipFill>
        <p:spPr>
          <a:xfrm rot="16200000">
            <a:off x="5200417" y="1257532"/>
            <a:ext cx="2705566" cy="441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8" t="8437" r="2442"/>
          <a:stretch/>
        </p:blipFill>
        <p:spPr>
          <a:xfrm rot="5400000">
            <a:off x="967448" y="-302992"/>
            <a:ext cx="2362200" cy="3692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61950"/>
            <a:ext cx="4629300" cy="941400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Concluzii</a:t>
            </a:r>
            <a:endParaRPr lang="ro-RO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200150"/>
            <a:ext cx="8023350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smtClean="0">
                <a:solidFill>
                  <a:schemeClr val="bg1"/>
                </a:solidFill>
              </a:rPr>
              <a:t>   In cadrul acestei lucrari am reusit sa realizez toate circuitele ce servesc functiile propuse de</a:t>
            </a:r>
          </a:p>
          <a:p>
            <a:r>
              <a:rPr lang="en-US" sz="1200" b="1">
                <a:solidFill>
                  <a:schemeClr val="bg1"/>
                </a:solidFill>
              </a:rPr>
              <a:t>c</a:t>
            </a:r>
            <a:r>
              <a:rPr lang="en-US" sz="1200" b="1" smtClean="0">
                <a:solidFill>
                  <a:schemeClr val="bg1"/>
                </a:solidFill>
              </a:rPr>
              <a:t>atre mine la initierea proiectului, realizate fie prin proiectare de pcb-uri, fie utilizand placi de testare</a:t>
            </a:r>
          </a:p>
          <a:p>
            <a:r>
              <a:rPr lang="en-US" sz="1200" b="1" smtClean="0">
                <a:solidFill>
                  <a:schemeClr val="bg1"/>
                </a:solidFill>
              </a:rPr>
              <a:t>(prototipare), care asigura o alimentare corespunzatoare, la tensiuni de lucru adecvante (mult sub </a:t>
            </a:r>
          </a:p>
          <a:p>
            <a:r>
              <a:rPr lang="en-US" sz="1200" b="1">
                <a:solidFill>
                  <a:schemeClr val="bg1"/>
                </a:solidFill>
              </a:rPr>
              <a:t>l</a:t>
            </a:r>
            <a:r>
              <a:rPr lang="en-US" sz="1200" b="1" smtClean="0">
                <a:solidFill>
                  <a:schemeClr val="bg1"/>
                </a:solidFill>
              </a:rPr>
              <a:t>imitele impuse de catre dispozitivele electronice) si care permit interfatarea, comutare si protectie.</a:t>
            </a:r>
          </a:p>
          <a:p>
            <a:endParaRPr lang="en-US" sz="1200" b="1" smtClean="0">
              <a:solidFill>
                <a:schemeClr val="bg1"/>
              </a:solidFill>
            </a:endParaRPr>
          </a:p>
          <a:p>
            <a:endParaRPr lang="en-US" sz="1200" b="1" smtClean="0">
              <a:solidFill>
                <a:schemeClr val="bg1"/>
              </a:solidFill>
            </a:endParaRPr>
          </a:p>
          <a:p>
            <a:r>
              <a:rPr lang="en-US" sz="1200" b="1" smtClean="0">
                <a:solidFill>
                  <a:schemeClr val="bg1"/>
                </a:solidFill>
              </a:rPr>
              <a:t>    Fiind inevitabil sa aduc proiectul intr-un stadiu ideal, fiind limitat foarte mult de timp si de </a:t>
            </a:r>
          </a:p>
          <a:p>
            <a:r>
              <a:rPr lang="en-US" sz="1200" b="1" smtClean="0">
                <a:solidFill>
                  <a:schemeClr val="bg1"/>
                </a:solidFill>
              </a:rPr>
              <a:t>alti factori in vederea dezvoltarii acestuia, nu am reusit sa utilizez toate componentele </a:t>
            </a:r>
          </a:p>
          <a:p>
            <a:r>
              <a:rPr lang="en-US" sz="1200" b="1">
                <a:solidFill>
                  <a:schemeClr val="bg1"/>
                </a:solidFill>
              </a:rPr>
              <a:t>d</a:t>
            </a:r>
            <a:r>
              <a:rPr lang="en-US" sz="1200" b="1" smtClean="0">
                <a:solidFill>
                  <a:schemeClr val="bg1"/>
                </a:solidFill>
              </a:rPr>
              <a:t>isponibile de pe placa in cadrul programului cu linii de cod si nu am reusit sa repar diferite defecte</a:t>
            </a:r>
          </a:p>
          <a:p>
            <a:r>
              <a:rPr lang="en-US" sz="1200" b="1" smtClean="0">
                <a:solidFill>
                  <a:schemeClr val="bg1"/>
                </a:solidFill>
              </a:rPr>
              <a:t>de pe placa, cat sa pun in functiune circuitele de putere.</a:t>
            </a:r>
          </a:p>
          <a:p>
            <a:endParaRPr lang="en-US" sz="1200" b="1" smtClean="0">
              <a:solidFill>
                <a:schemeClr val="bg1"/>
              </a:solidFill>
            </a:endParaRPr>
          </a:p>
          <a:p>
            <a:endParaRPr lang="en-US" sz="1200" b="1">
              <a:solidFill>
                <a:schemeClr val="bg1"/>
              </a:solidFill>
            </a:endParaRPr>
          </a:p>
          <a:p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smtClean="0">
                <a:solidFill>
                  <a:schemeClr val="bg1"/>
                </a:solidFill>
              </a:rPr>
              <a:t>   In viitor, as dori sa testez orice circuit realizat in totalitate si sa realizez cate o etapa de prototipare </a:t>
            </a:r>
          </a:p>
          <a:p>
            <a:r>
              <a:rPr lang="en-US" sz="1200" b="1" smtClean="0">
                <a:solidFill>
                  <a:schemeClr val="bg1"/>
                </a:solidFill>
              </a:rPr>
              <a:t>simpla pentru fiecare modul electronic, astfel incat, sa nu existe probleme dupa interconectarea</a:t>
            </a:r>
          </a:p>
          <a:p>
            <a:r>
              <a:rPr lang="en-US" sz="1200" b="1">
                <a:solidFill>
                  <a:schemeClr val="bg1"/>
                </a:solidFill>
              </a:rPr>
              <a:t>c</a:t>
            </a:r>
            <a:r>
              <a:rPr lang="en-US" sz="1200" b="1" smtClean="0">
                <a:solidFill>
                  <a:schemeClr val="bg1"/>
                </a:solidFill>
              </a:rPr>
              <a:t>ompleta </a:t>
            </a:r>
            <a:r>
              <a:rPr lang="en-US" sz="1200" b="1" smtClean="0">
                <a:solidFill>
                  <a:schemeClr val="bg1"/>
                </a:solidFill>
              </a:rPr>
              <a:t>a tuturor elementelor. </a:t>
            </a:r>
          </a:p>
          <a:p>
            <a:r>
              <a:rPr lang="en-US" sz="1200" b="1">
                <a:solidFill>
                  <a:schemeClr val="bg1"/>
                </a:solidFill>
              </a:rPr>
              <a:t> </a:t>
            </a:r>
            <a:r>
              <a:rPr lang="en-US" sz="1200" b="1" smtClean="0">
                <a:solidFill>
                  <a:schemeClr val="bg1"/>
                </a:solidFill>
              </a:rPr>
              <a:t>   De altfel, consider ca trebuie </a:t>
            </a:r>
            <a:r>
              <a:rPr lang="en-US" sz="1200" b="1" smtClean="0">
                <a:solidFill>
                  <a:schemeClr val="bg1"/>
                </a:solidFill>
              </a:rPr>
              <a:t>imbunatatit sistemul </a:t>
            </a:r>
            <a:r>
              <a:rPr lang="en-US" sz="1200" b="1" smtClean="0">
                <a:solidFill>
                  <a:schemeClr val="bg1"/>
                </a:solidFill>
              </a:rPr>
              <a:t>de montare si fixare (mecanic) al </a:t>
            </a:r>
            <a:r>
              <a:rPr lang="en-US" sz="1200" b="1" smtClean="0">
                <a:solidFill>
                  <a:schemeClr val="bg1"/>
                </a:solidFill>
              </a:rPr>
              <a:t>proiectului, alaturi de</a:t>
            </a:r>
          </a:p>
          <a:p>
            <a:r>
              <a:rPr lang="en-US" sz="1200" b="1" smtClean="0">
                <a:solidFill>
                  <a:schemeClr val="bg1"/>
                </a:solidFill>
              </a:rPr>
              <a:t>programul placii de baza a sistemului si de modalitatile de masurare.</a:t>
            </a:r>
            <a:endParaRPr lang="en-US" sz="12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19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913019"/>
            <a:ext cx="72651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i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Va multumesc pentru atentia acordata!</a:t>
            </a:r>
            <a:endParaRPr lang="ro-RO" sz="3400" b="1" i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481899" y="414022"/>
            <a:ext cx="5257800" cy="633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Sistemul SMCA</a:t>
            </a:r>
            <a:endParaRPr/>
          </a:p>
        </p:txBody>
      </p:sp>
      <p:cxnSp>
        <p:nvCxnSpPr>
          <p:cNvPr id="172" name="Google Shape;172;p39"/>
          <p:cNvCxnSpPr/>
          <p:nvPr/>
        </p:nvCxnSpPr>
        <p:spPr>
          <a:xfrm>
            <a:off x="457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67200" y="1733550"/>
            <a:ext cx="3810000" cy="2819400"/>
          </a:xfrm>
        </p:spPr>
        <p:txBody>
          <a:bodyPr/>
          <a:lstStyle/>
          <a:p>
            <a:pPr marL="155575" indent="0">
              <a:buNone/>
            </a:pPr>
            <a:r>
              <a:rPr lang="en-US" sz="14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  Intregul proiect include statia de masurare a calitatii aerului si terminalul de receptie ce formeaza sistemul de masurare a parametrilor legati de calitatea aerului cat si de mediu (ambientali), ce ofera posibilitatea afisarii datelor obtinute din masuratori.</a:t>
            </a:r>
          </a:p>
          <a:p>
            <a:pPr marL="155575" indent="0">
              <a:buNone/>
            </a:pPr>
            <a:r>
              <a:rPr lang="en-US" sz="14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  Sistemul electronic al statiei este montat in cadrul elementului de inmagazinare care ofera protectie la factori externi de mediu. </a:t>
            </a:r>
            <a:endParaRPr lang="ro-RO" sz="14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1550"/>
            <a:ext cx="2895600" cy="386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7" t="19123" r="14879" b="14846"/>
          <a:stretch/>
        </p:blipFill>
        <p:spPr>
          <a:xfrm rot="16200000">
            <a:off x="1294394" y="58157"/>
            <a:ext cx="4040612" cy="4952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172200" y="1161620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Terminalul de receptie.</a:t>
            </a:r>
            <a:endParaRPr lang="ro-RO" sz="18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4343400" y="819150"/>
            <a:ext cx="4191000" cy="31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Partile componente ale ansamblului electronic: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Placa de baza PCB.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Acumulatori.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>
                <a:latin typeface="Times New Roman" pitchFamily="18" charset="0"/>
                <a:cs typeface="Times New Roman" pitchFamily="18" charset="0"/>
              </a:rPr>
              <a:t>- Suport acumulatori.</a:t>
            </a: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>
                <a:latin typeface="Times New Roman" pitchFamily="18" charset="0"/>
                <a:cs typeface="Times New Roman" pitchFamily="18" charset="0"/>
              </a:rPr>
              <a:t>- Circuite de incarcare ale acumulatorilor.</a:t>
            </a: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Buck converter (dc-dc converter).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Boost Converter.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Placi cu trazistoare de comutatie.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Senzori de gaz, temperatura, presiune, umiditate.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Panou solar – aprox. 30W.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Module transreceivere radio – 2.4GHz.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Circuite de alimentare si filtrare.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- Circuit de control al venitlatorului.</a:t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400" smtClean="0">
                <a:latin typeface="Times New Roman" pitchFamily="18" charset="0"/>
                <a:cs typeface="Times New Roman" pitchFamily="18" charset="0"/>
              </a:rPr>
            </a:br>
            <a:endParaRPr sz="1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8" t="9228" r="15346"/>
          <a:stretch/>
        </p:blipFill>
        <p:spPr>
          <a:xfrm>
            <a:off x="1066800" y="133350"/>
            <a:ext cx="2753446" cy="4806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2" t="3742" r="11604" b="7369"/>
          <a:stretch/>
        </p:blipFill>
        <p:spPr>
          <a:xfrm>
            <a:off x="609600" y="288901"/>
            <a:ext cx="5219183" cy="4495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6172200" y="81915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Circuitele de alimentare.</a:t>
            </a:r>
            <a:endParaRPr lang="ro-RO" sz="18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0" y="285750"/>
            <a:ext cx="3657300" cy="644700"/>
          </a:xfrm>
        </p:spPr>
        <p:txBody>
          <a:bodyPr/>
          <a:lstStyle/>
          <a:p>
            <a:r>
              <a:rPr lang="en-US" sz="1600" smtClean="0">
                <a:latin typeface="Times New Roman" pitchFamily="18" charset="0"/>
                <a:cs typeface="Times New Roman" pitchFamily="18" charset="0"/>
              </a:rPr>
              <a:t>O parte din senzorii utilizati  de sistem.</a:t>
            </a:r>
            <a:endParaRPr lang="ro-RO" sz="16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52550"/>
            <a:ext cx="3733800" cy="32279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8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1" r="10869"/>
          <a:stretch/>
        </p:blipFill>
        <p:spPr>
          <a:xfrm>
            <a:off x="2476786" y="255098"/>
            <a:ext cx="4049485" cy="45148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6642"/>
            <a:ext cx="6172200" cy="43687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81800" y="666750"/>
            <a:ext cx="2135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Schematica circuitului</a:t>
            </a:r>
          </a:p>
          <a:p>
            <a:r>
              <a:rPr lang="en-US" sz="16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implementat pe PCB.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4" y="694218"/>
            <a:ext cx="3760150" cy="419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4" t="28522" r="19292" b="20243"/>
          <a:stretch/>
        </p:blipFill>
        <p:spPr>
          <a:xfrm>
            <a:off x="4800598" y="694218"/>
            <a:ext cx="3672659" cy="4086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16212" y="285750"/>
            <a:ext cx="4031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Layout-ul PCB-ului in EasyEDA si in format fizic.</a:t>
            </a:r>
            <a:endParaRPr lang="ro-RO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341</Words>
  <Application>Microsoft Office PowerPoint</Application>
  <PresentationFormat>On-screen Show (16:9)</PresentationFormat>
  <Paragraphs>36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Times New Roman</vt:lpstr>
      <vt:lpstr>Montserrat ExtraBold</vt:lpstr>
      <vt:lpstr>Montserrat</vt:lpstr>
      <vt:lpstr>Montserrat ExtraLight</vt:lpstr>
      <vt:lpstr>Futuristic Background by Slidesgo</vt:lpstr>
      <vt:lpstr>Statie de masurare a calitatii aerului si a parametrilor ambientali</vt:lpstr>
      <vt:lpstr>Sistemul SMCA</vt:lpstr>
      <vt:lpstr>PowerPoint Presentation</vt:lpstr>
      <vt:lpstr>Partile componente ale ansamblului electronic:  - Placa de baza PCB. - Acumulatori. - Suport acumulatori. - Circuite de incarcare ale acumulatorilor. - Buck converter (dc-dc converter). - Boost Converter. - Placi cu trazistoare de comutatie. - Senzori de gaz, temperatura, presiune, umiditate. - Panou solar – aprox. 30W. - Module transreceivere radio – 2.4GHz. - Circuite de alimentare si filtrare. - Circuit de control al venitlatorului.  </vt:lpstr>
      <vt:lpstr>PowerPoint Presentation</vt:lpstr>
      <vt:lpstr>O parte din senzorii utilizati  de sistem.</vt:lpstr>
      <vt:lpstr>PowerPoint Presentation</vt:lpstr>
      <vt:lpstr>PowerPoint Presentation</vt:lpstr>
      <vt:lpstr>PowerPoint Presentation</vt:lpstr>
      <vt:lpstr>Interfata si functionare terminal de receptie</vt:lpstr>
      <vt:lpstr>PowerPoint Presentation</vt:lpstr>
      <vt:lpstr>Concluzii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Statie de masurare a calitatii aerului si a parametrilor ambientali</dc:title>
  <cp:lastModifiedBy>BY ASUS</cp:lastModifiedBy>
  <cp:revision>88</cp:revision>
  <dcterms:modified xsi:type="dcterms:W3CDTF">2025-05-11T21:00:39Z</dcterms:modified>
</cp:coreProperties>
</file>